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69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8E4D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225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1AB14E5-6CF7-41C2-B28C-A94A81D8537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EF6FEDF-A2EC-4D89-948E-C78A296CDF1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F8C88A0-2AD6-4B49-AE91-61353CDA264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64EF1AA-2D9E-4242-9AD7-B261C38668B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9EAC094-7E07-4505-98CA-D803ECB1DF1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E035216-68AA-4ED5-AE61-0D3038F5B94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50C419B-A404-4051-977F-BC57EDB4341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0576D64-EAFD-4D15-9DF4-FD8C782D60E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C9E982B-2A7B-463C-8410-D24F35F299F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FFE94B-D18B-4C76-B416-3F7E22E4EF9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DCDD1F7-2A04-4D63-BE84-7EED7F83F9F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B949EB2-FCA9-47F5-8BB3-984BE0EBC8E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524000" y="1361281"/>
            <a:ext cx="9144000" cy="4135437"/>
          </a:xfrm>
          <a:prstGeom prst="rect">
            <a:avLst/>
          </a:prstGeom>
          <a:solidFill>
            <a:srgbClr val="FFFFFF"/>
          </a:solidFill>
          <a:ln w="635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033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33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336332" y="323085"/>
            <a:ext cx="11519338" cy="6203841"/>
          </a:xfrm>
          <a:prstGeom prst="rect">
            <a:avLst/>
          </a:prstGeom>
          <a:solidFill>
            <a:schemeClr val="bg1"/>
          </a:solidFill>
          <a:ln w="444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12078" y="522779"/>
            <a:ext cx="10515600" cy="601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F1E3-68F0-4773-8CE6-71DCC22F73E6}" type="datetimeFigureOut">
              <a:rPr lang="x-none" smtClean="0"/>
              <a:t>31.03.2023</a:t>
            </a:fld>
            <a:endParaRPr lang="x-none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7B91-06EE-4768-870E-86592EB7AC5E}" type="slidenum">
              <a:rPr lang="x-none" smtClean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06137"/>
            <a:ext cx="9144000" cy="40713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944277" y="-695935"/>
            <a:ext cx="10303446" cy="2102071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 написания статьи.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Elibrary.ru</a:t>
            </a:r>
            <a:endParaRPr lang="x-none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87409" y="991491"/>
            <a:ext cx="10515600" cy="601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Аннотация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пишется по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приблизительной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схеме: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5002064" cy="4351338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посвящена (…).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материале рассматривается (…).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использованием методики (…) выполнен анализ (…).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Автором было изучено (…).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основании полученных данных было выявлено (…).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статье исследуется, анализируется (…).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дает характеристику (…).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Используя (…), автор в своих исследованиях доказывает (…).</a:t>
            </a:r>
            <a:endParaRPr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. поле 3"/>
          <p:cNvSpPr txBox="1"/>
          <p:nvPr/>
        </p:nvSpPr>
        <p:spPr>
          <a:xfrm>
            <a:off x="6019252" y="1825625"/>
            <a:ext cx="5183757" cy="43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статье раскрывается, описывается, уделяется внимание (…).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дает анализ (…), подробно освещает (…).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статьи предполагает, прослеживает, характеризует (…).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 дан анализ (…), раскрыты понятия (…), предложены (…).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Рассматриваемая тема будет интересна специалистам (…).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(…) требует дальнейшего изучения.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обобщает практический опыт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(…).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9" t="11958" r="31550" b="15202"/>
          <a:stretch/>
        </p:blipFill>
        <p:spPr bwMode="auto">
          <a:xfrm>
            <a:off x="585926" y="754602"/>
            <a:ext cx="4287916" cy="483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5491" y="2536738"/>
            <a:ext cx="47317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оформлении списка литературы нужно руководствоваться ГОСТом, а также требованиями журнала или сборника конференции, в котором планируется публикация.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4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списка литературы</a:t>
            </a:r>
            <a:endParaRPr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594" y="1320097"/>
            <a:ext cx="5252586" cy="2234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6747" y="3317989"/>
            <a:ext cx="5316636" cy="29306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 оформления литературы в тексте</a:t>
            </a:r>
            <a:endParaRPr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41202" y="1825625"/>
            <a:ext cx="8109598" cy="35907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написания статьи</a:t>
            </a:r>
            <a:endParaRPr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737908" y="1393801"/>
            <a:ext cx="4489771" cy="1159446"/>
          </a:xfrm>
          <a:prstGeom prst="round2Diag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с двумя скругленными противолежащими углами 3"/>
          <p:cNvSpPr/>
          <p:nvPr/>
        </p:nvSpPr>
        <p:spPr>
          <a:xfrm>
            <a:off x="838200" y="1393801"/>
            <a:ext cx="4489771" cy="1159446"/>
          </a:xfrm>
          <a:prstGeom prst="round2Diag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с двумя скругленными противолежащими углами 3"/>
          <p:cNvSpPr/>
          <p:nvPr/>
        </p:nvSpPr>
        <p:spPr>
          <a:xfrm>
            <a:off x="838200" y="3334710"/>
            <a:ext cx="4489771" cy="1159446"/>
          </a:xfrm>
          <a:prstGeom prst="round2Diag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с двумя скругленными противолежащими углами 3"/>
          <p:cNvSpPr/>
          <p:nvPr/>
        </p:nvSpPr>
        <p:spPr>
          <a:xfrm>
            <a:off x="6737908" y="3334710"/>
            <a:ext cx="4489770" cy="1159446"/>
          </a:xfrm>
          <a:prstGeom prst="round2Diag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с двумя скругленными противолежащими углами 3"/>
          <p:cNvSpPr/>
          <p:nvPr/>
        </p:nvSpPr>
        <p:spPr>
          <a:xfrm>
            <a:off x="838200" y="5086213"/>
            <a:ext cx="4489771" cy="1159446"/>
          </a:xfrm>
          <a:prstGeom prst="round2Diag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с двумя скругленными противолежащими углами 3"/>
          <p:cNvSpPr/>
          <p:nvPr/>
        </p:nvSpPr>
        <p:spPr>
          <a:xfrm>
            <a:off x="6737908" y="5086214"/>
            <a:ext cx="4489770" cy="1159446"/>
          </a:xfrm>
          <a:prstGeom prst="round2Diag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Текст. поле 9"/>
          <p:cNvSpPr txBox="1"/>
          <p:nvPr/>
        </p:nvSpPr>
        <p:spPr>
          <a:xfrm>
            <a:off x="1221119" y="1578820"/>
            <a:ext cx="3873043" cy="81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формулировка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замысла и составление плана статьи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. поле 10"/>
          <p:cNvSpPr txBox="1"/>
          <p:nvPr/>
        </p:nvSpPr>
        <p:spPr>
          <a:xfrm>
            <a:off x="7265039" y="1541817"/>
            <a:ext cx="3725030" cy="81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отбор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подготовка материалов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. поле 11"/>
          <p:cNvSpPr txBox="1"/>
          <p:nvPr/>
        </p:nvSpPr>
        <p:spPr>
          <a:xfrm>
            <a:off x="1332130" y="3688589"/>
            <a:ext cx="3762032" cy="45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группирование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материалов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. поле 12"/>
          <p:cNvSpPr txBox="1"/>
          <p:nvPr/>
        </p:nvSpPr>
        <p:spPr>
          <a:xfrm>
            <a:off x="7474726" y="3688589"/>
            <a:ext cx="3515343" cy="45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проработка рукописи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. поле 13"/>
          <p:cNvSpPr txBox="1"/>
          <p:nvPr/>
        </p:nvSpPr>
        <p:spPr>
          <a:xfrm>
            <a:off x="1319795" y="5257212"/>
            <a:ext cx="3774367" cy="81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 правильности оформления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. поле 14"/>
          <p:cNvSpPr txBox="1"/>
          <p:nvPr/>
        </p:nvSpPr>
        <p:spPr>
          <a:xfrm>
            <a:off x="7363716" y="5440092"/>
            <a:ext cx="3737364" cy="45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литературная правка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Эллипс 15"/>
          <p:cNvSpPr/>
          <p:nvPr/>
        </p:nvSpPr>
        <p:spPr>
          <a:xfrm>
            <a:off x="690734" y="1208784"/>
            <a:ext cx="641396" cy="532663"/>
          </a:xfrm>
          <a:prstGeom prst="ellipse">
            <a:avLst/>
          </a:prstGeom>
          <a:solidFill>
            <a:srgbClr val="996633">
              <a:alpha val="10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Эллипс 15"/>
          <p:cNvSpPr/>
          <p:nvPr/>
        </p:nvSpPr>
        <p:spPr>
          <a:xfrm>
            <a:off x="712078" y="3155927"/>
            <a:ext cx="641396" cy="532663"/>
          </a:xfrm>
          <a:prstGeom prst="ellipse">
            <a:avLst/>
          </a:prstGeom>
          <a:solidFill>
            <a:srgbClr val="996633">
              <a:alpha val="10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Эллипс 15"/>
          <p:cNvSpPr/>
          <p:nvPr/>
        </p:nvSpPr>
        <p:spPr>
          <a:xfrm>
            <a:off x="712078" y="4907429"/>
            <a:ext cx="641396" cy="532663"/>
          </a:xfrm>
          <a:prstGeom prst="ellipse">
            <a:avLst/>
          </a:prstGeom>
          <a:solidFill>
            <a:srgbClr val="996633">
              <a:alpha val="10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Эллипс 15"/>
          <p:cNvSpPr/>
          <p:nvPr/>
        </p:nvSpPr>
        <p:spPr>
          <a:xfrm>
            <a:off x="6504685" y="1208784"/>
            <a:ext cx="641396" cy="532663"/>
          </a:xfrm>
          <a:prstGeom prst="ellipse">
            <a:avLst/>
          </a:prstGeom>
          <a:solidFill>
            <a:srgbClr val="996633">
              <a:alpha val="10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Эллипс 15"/>
          <p:cNvSpPr/>
          <p:nvPr/>
        </p:nvSpPr>
        <p:spPr>
          <a:xfrm>
            <a:off x="6504686" y="3162668"/>
            <a:ext cx="641396" cy="532663"/>
          </a:xfrm>
          <a:prstGeom prst="ellipse">
            <a:avLst/>
          </a:prstGeom>
          <a:solidFill>
            <a:srgbClr val="996633">
              <a:alpha val="10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Эллипс 15"/>
          <p:cNvSpPr/>
          <p:nvPr/>
        </p:nvSpPr>
        <p:spPr>
          <a:xfrm>
            <a:off x="6504685" y="4907429"/>
            <a:ext cx="641396" cy="532663"/>
          </a:xfrm>
          <a:prstGeom prst="ellipse">
            <a:avLst/>
          </a:prstGeom>
          <a:solidFill>
            <a:srgbClr val="996633">
              <a:alpha val="10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Текст. поле 21"/>
          <p:cNvSpPr txBox="1"/>
          <p:nvPr/>
        </p:nvSpPr>
        <p:spPr>
          <a:xfrm>
            <a:off x="823089" y="1208784"/>
            <a:ext cx="530385" cy="51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Текст. поле 22"/>
          <p:cNvSpPr txBox="1"/>
          <p:nvPr/>
        </p:nvSpPr>
        <p:spPr>
          <a:xfrm>
            <a:off x="6595001" y="1208784"/>
            <a:ext cx="460764" cy="51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Текст. поле 23"/>
          <p:cNvSpPr txBox="1"/>
          <p:nvPr/>
        </p:nvSpPr>
        <p:spPr>
          <a:xfrm>
            <a:off x="838200" y="3175550"/>
            <a:ext cx="530385" cy="51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Текст. поле 24"/>
          <p:cNvSpPr txBox="1"/>
          <p:nvPr/>
        </p:nvSpPr>
        <p:spPr>
          <a:xfrm>
            <a:off x="6595002" y="3155927"/>
            <a:ext cx="604391" cy="51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Текст. поле 25"/>
          <p:cNvSpPr txBox="1"/>
          <p:nvPr/>
        </p:nvSpPr>
        <p:spPr>
          <a:xfrm>
            <a:off x="838200" y="4907429"/>
            <a:ext cx="641396" cy="51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Текст. поле 26"/>
          <p:cNvSpPr txBox="1"/>
          <p:nvPr/>
        </p:nvSpPr>
        <p:spPr>
          <a:xfrm>
            <a:off x="6598973" y="4920312"/>
            <a:ext cx="666065" cy="51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ELIBRERY</a:t>
            </a:r>
            <a:endParaRPr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buNone/>
            </a:pP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eLIBRARY.RU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крупнейшая в России электронная библиотека научных публикаций, обладающая богатыми возможностями поиска и анализа научной информации. Библиотека интегрирована с Российским индексом научного цитирования (РИНЦ). eLIBRARY.RU и РИНЦ разработаны и поддерживаются компанией "Научная электронная библиотека".</a:t>
            </a:r>
            <a:endParaRPr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5377971"/>
            <a:ext cx="5914820" cy="798992"/>
          </a:xfrm>
        </p:spPr>
        <p:txBody>
          <a:bodyPr/>
          <a:lstStyle/>
          <a:p>
            <a:pPr marL="0" indent="0">
              <a:buNone/>
            </a:pPr>
            <a:r>
              <a:rPr lang="ru-RU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Регистрация в </a:t>
            </a:r>
            <a:r>
              <a:rPr lang="en-US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eLIBRARY.RU</a:t>
            </a:r>
            <a:endParaRPr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r="27082"/>
          <a:stretch/>
        </p:blipFill>
        <p:spPr bwMode="auto">
          <a:xfrm>
            <a:off x="601067" y="522779"/>
            <a:ext cx="6049173" cy="45220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Объект 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030231" y="522779"/>
            <a:ext cx="465553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841" y="522779"/>
            <a:ext cx="1859729" cy="455641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014" y="522779"/>
            <a:ext cx="7064226" cy="391022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0762" y="2497314"/>
            <a:ext cx="3995239" cy="367964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Текст. поле 6"/>
          <p:cNvSpPr txBox="1"/>
          <p:nvPr/>
        </p:nvSpPr>
        <p:spPr>
          <a:xfrm>
            <a:off x="6685316" y="4670466"/>
            <a:ext cx="4754825" cy="81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 статей. Ссылка для цитирования</a:t>
            </a:r>
            <a:endParaRPr lang="en-US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АНТИПЛАГИАТ</a:t>
            </a:r>
            <a:endParaRPr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395362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Отличие обычного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антиплагиата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вузовского в том, что у него нет доступа ко многим библиотекам и источникам. Вузовский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антиплагиат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очень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«придирчивый», 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обойти не получится. Снимает 30 % оригинальности.</a:t>
            </a:r>
            <a:endParaRPr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20310" y="1616364"/>
            <a:ext cx="6607431" cy="3625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АННОТАЦИЯ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554265"/>
            <a:ext cx="10515600" cy="4622698"/>
          </a:xfrm>
        </p:spPr>
        <p:txBody>
          <a:bodyPr/>
          <a:lstStyle/>
          <a:p>
            <a:pPr marL="36576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Правильное оформление текста аннотации гарантирует интерес потенциальной аудитории к научной статье. Вот основные требования: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Цель, предмет и тема научной работы отображаются только при неоднозначной формулировке заголовка статьи.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Методология исследования описывается в случае новизны полученных результатов или проявленного интереса к полному тексту документа со стороны научного сообщества.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Итоги работы описываются четко и информативно. Автор указывает теоретические сведения, результаты экспериментов, выявленные закономерности/взаимосвязи в решении проблем и фактические данные, использованные при написании статьи.</a:t>
            </a:r>
            <a:endParaRPr sz="2400"/>
          </a:p>
        </p:txBody>
      </p:sp>
      <p:sp>
        <p:nvSpPr>
          <p:cNvPr id="5" name="Рамка 4"/>
          <p:cNvSpPr/>
          <p:nvPr/>
        </p:nvSpPr>
        <p:spPr>
          <a:xfrm>
            <a:off x="497633" y="378315"/>
            <a:ext cx="3582955" cy="890755"/>
          </a:xfrm>
          <a:prstGeom prst="fram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АННОТАЦИЯ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566600"/>
            <a:ext cx="10515600" cy="4610363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Основной акцент – на важные открытия, новые решения, опровергающие общепризнанные постулаты. Рекомендуется подтверждать полученные выводы собственными оценками, предложениями и т.д.  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Текст аннотации составляется в научном стиле, без употребления сложных конструкций. Главное требование – лаконичность, четкость, отсутствие вводных слов и общих фраз, не относящихся к сути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аннотации запрещается использовать дословный, не переделанный текст из статьи, название работы, а также таблицы, графики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внутритекстовые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ссылки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sz="2400"/>
          </a:p>
        </p:txBody>
      </p:sp>
      <p:sp>
        <p:nvSpPr>
          <p:cNvPr id="4" name="Рамка 4"/>
          <p:cNvSpPr/>
          <p:nvPr/>
        </p:nvSpPr>
        <p:spPr>
          <a:xfrm>
            <a:off x="497633" y="378315"/>
            <a:ext cx="3582955" cy="890755"/>
          </a:xfrm>
          <a:prstGeom prst="fram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аннотации</a:t>
            </a:r>
            <a:endParaRPr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6833333" y="641396"/>
            <a:ext cx="2475167" cy="2160000"/>
          </a:xfrm>
          <a:prstGeom prst="hexagon">
            <a:avLst/>
          </a:prstGeom>
          <a:solidFill>
            <a:srgbClr val="0033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Шестиугольник 3"/>
          <p:cNvSpPr/>
          <p:nvPr/>
        </p:nvSpPr>
        <p:spPr>
          <a:xfrm>
            <a:off x="8878633" y="1721396"/>
            <a:ext cx="2475167" cy="2160000"/>
          </a:xfrm>
          <a:prstGeom prst="hexagon">
            <a:avLst/>
          </a:prstGeom>
          <a:solidFill>
            <a:srgbClr val="6666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Шестиугольник 3"/>
          <p:cNvSpPr/>
          <p:nvPr/>
        </p:nvSpPr>
        <p:spPr>
          <a:xfrm>
            <a:off x="4732295" y="1721396"/>
            <a:ext cx="2475167" cy="2160000"/>
          </a:xfrm>
          <a:prstGeom prst="hexagon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Шестиугольник 3"/>
          <p:cNvSpPr/>
          <p:nvPr/>
        </p:nvSpPr>
        <p:spPr>
          <a:xfrm>
            <a:off x="6833333" y="2905625"/>
            <a:ext cx="2475167" cy="2160000"/>
          </a:xfrm>
          <a:prstGeom prst="hexagon">
            <a:avLst/>
          </a:prstGeom>
          <a:solidFill>
            <a:srgbClr val="FF33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Шестиугольник 3"/>
          <p:cNvSpPr/>
          <p:nvPr/>
        </p:nvSpPr>
        <p:spPr>
          <a:xfrm>
            <a:off x="4732295" y="4001294"/>
            <a:ext cx="2475167" cy="2160000"/>
          </a:xfrm>
          <a:prstGeom prst="hexagon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Шестиугольник 3"/>
          <p:cNvSpPr/>
          <p:nvPr/>
        </p:nvSpPr>
        <p:spPr>
          <a:xfrm>
            <a:off x="2643976" y="2905625"/>
            <a:ext cx="2475167" cy="2160000"/>
          </a:xfrm>
          <a:prstGeom prst="hexagon">
            <a:avLst/>
          </a:pr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Шестиугольник 3"/>
          <p:cNvSpPr/>
          <p:nvPr/>
        </p:nvSpPr>
        <p:spPr>
          <a:xfrm>
            <a:off x="548952" y="1825625"/>
            <a:ext cx="2475167" cy="2160000"/>
          </a:xfrm>
          <a:prstGeom prst="hexagon">
            <a:avLst/>
          </a:prstGeom>
          <a:solidFill>
            <a:srgbClr val="9966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Шестиугольник 3"/>
          <p:cNvSpPr/>
          <p:nvPr/>
        </p:nvSpPr>
        <p:spPr>
          <a:xfrm>
            <a:off x="548952" y="4065857"/>
            <a:ext cx="2475167" cy="2160000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Текст. поле 11"/>
          <p:cNvSpPr txBox="1"/>
          <p:nvPr/>
        </p:nvSpPr>
        <p:spPr>
          <a:xfrm>
            <a:off x="937424" y="2454572"/>
            <a:ext cx="1813176" cy="91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основной темы статьи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. поле 12"/>
          <p:cNvSpPr txBox="1"/>
          <p:nvPr/>
        </p:nvSpPr>
        <p:spPr>
          <a:xfrm>
            <a:off x="937424" y="4610492"/>
            <a:ext cx="1944782" cy="91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рассматриваемой проблемы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. поле 13"/>
          <p:cNvSpPr txBox="1"/>
          <p:nvPr/>
        </p:nvSpPr>
        <p:spPr>
          <a:xfrm>
            <a:off x="3024119" y="3546161"/>
            <a:ext cx="2183212" cy="91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Указание цели и перечислением задач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. поле 14"/>
          <p:cNvSpPr txBox="1"/>
          <p:nvPr/>
        </p:nvSpPr>
        <p:spPr>
          <a:xfrm>
            <a:off x="5207331" y="2209103"/>
            <a:ext cx="1467810" cy="118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 в сравнении с другими материалами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. поле 15"/>
          <p:cNvSpPr txBox="1"/>
          <p:nvPr/>
        </p:nvSpPr>
        <p:spPr>
          <a:xfrm>
            <a:off x="5131165" y="4674788"/>
            <a:ext cx="1944783" cy="91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Перечисление использованных методов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. поле 16"/>
          <p:cNvSpPr txBox="1"/>
          <p:nvPr/>
        </p:nvSpPr>
        <p:spPr>
          <a:xfrm>
            <a:off x="7337012" y="1129103"/>
            <a:ext cx="1467809" cy="118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и способы решения проблемы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Текст. поле 17"/>
          <p:cNvSpPr txBox="1"/>
          <p:nvPr/>
        </p:nvSpPr>
        <p:spPr>
          <a:xfrm>
            <a:off x="7337012" y="3429000"/>
            <a:ext cx="1541621" cy="118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Результаты, которых удалось добиться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. поле 18"/>
          <p:cNvSpPr txBox="1"/>
          <p:nvPr/>
        </p:nvSpPr>
        <p:spPr>
          <a:xfrm>
            <a:off x="9396688" y="2313689"/>
            <a:ext cx="2038521" cy="91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Подробные выводы исследования</a:t>
            </a:r>
            <a:endParaRPr lang="en-US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366</Words>
  <Application>Microsoft Office PowerPoint</Application>
  <PresentationFormat>Произвольный</PresentationFormat>
  <Paragraphs>69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Основы написания статьи.  Elibrary.ru</vt:lpstr>
      <vt:lpstr>Этапы написания статьи</vt:lpstr>
      <vt:lpstr>ELIBRERY</vt:lpstr>
      <vt:lpstr>Презентация PowerPoint</vt:lpstr>
      <vt:lpstr>Презентация PowerPoint</vt:lpstr>
      <vt:lpstr>АНТИПЛАГИАТ</vt:lpstr>
      <vt:lpstr>АННОТАЦИЯ</vt:lpstr>
      <vt:lpstr>АННОТАЦИЯ</vt:lpstr>
      <vt:lpstr>Структура аннотации</vt:lpstr>
      <vt:lpstr>Аннотация пишется по приблизительной схеме: </vt:lpstr>
      <vt:lpstr>Презентация PowerPoint</vt:lpstr>
      <vt:lpstr>Оформление списка литературы</vt:lpstr>
      <vt:lpstr>Пример оформления литературы в тексте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User</cp:lastModifiedBy>
  <cp:revision>6</cp:revision>
  <dcterms:created xsi:type="dcterms:W3CDTF">2023-02-03T11:12:37Z</dcterms:created>
  <dcterms:modified xsi:type="dcterms:W3CDTF">2023-03-31T08:40:00Z</dcterms:modified>
</cp:coreProperties>
</file>