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2" r:id="rId2"/>
  </p:sldMasterIdLst>
  <p:notesMasterIdLst>
    <p:notesMasterId r:id="rId24"/>
  </p:notesMasterIdLst>
  <p:sldIdLst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8" r:id="rId18"/>
    <p:sldId id="279" r:id="rId19"/>
    <p:sldId id="284" r:id="rId20"/>
    <p:sldId id="280" r:id="rId21"/>
    <p:sldId id="281" r:id="rId22"/>
    <p:sldId id="285" r:id="rId2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0" orient="horz" pos="2160" userDrawn="1">
          <p15:clr>
            <a:srgbClr val="A4A3A4"/>
          </p15:clr>
        </p15:guide>
        <p15:guide id="1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  <a:p>
            <a:endParaRPr lang="en-US"/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/>
          </a:p>
          <a:p>
            <a:r>
              <a:rPr lang="en-US" smtClean="0"/>
              <a:t>*</a:t>
            </a:r>
            <a:endParaRPr lang="en-US"/>
          </a:p>
        </p:txBody>
      </p:sp>
      <p:sp>
        <p:nvSpPr>
          <p:cNvPr id="4" name="Заполнитель изображения слайда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  <a:p>
            <a:endParaRPr lang="en-US"/>
          </a:p>
        </p:txBody>
      </p:sp>
      <p:sp>
        <p:nvSpPr>
          <p:cNvPr id="5" name="Заполнитель заметок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  <a:endParaRPr lang="en-US"/>
          </a:p>
          <a:p>
            <a:pPr lvl="1"/>
            <a:r>
              <a:rPr lang="ru-RU" altLang="en-US"/>
              <a:t>Второй уровень</a:t>
            </a:r>
            <a:endParaRPr lang="en-US"/>
          </a:p>
          <a:p>
            <a:pPr lvl="2"/>
            <a:r>
              <a:rPr lang="ru-RU" altLang="en-US"/>
              <a:t>Третий уровень</a:t>
            </a:r>
            <a:endParaRPr lang="en-US"/>
          </a:p>
          <a:p>
            <a:pPr lvl="3"/>
            <a:r>
              <a:rPr lang="ru-RU" altLang="en-US"/>
              <a:t>Четвертый уровень</a:t>
            </a:r>
            <a:endParaRPr lang="en-US"/>
          </a:p>
          <a:p>
            <a:pPr lvl="4"/>
            <a:r>
              <a:rPr lang="ru-RU" altLang="en-US"/>
              <a:t>Пятый уровень</a:t>
            </a:r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  <a:p>
            <a:endParaRPr 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/>
          </a:p>
          <a:p>
            <a:r>
              <a:rPr lang="en-US" smtClean="0"/>
              <a:t>#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7507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0851C175-CC99-49DB-8C9F-1C93F28FC0A7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0C3EEBEC-C65C-4041-98D9-7E1A9E98E594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6BC919DC-D962-4955-9D27-86DFC1B877E2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25FC2A16-ECCE-49E4-B74D-E33EBBF98480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78CC4A9E-41DA-41E1-A0C3-E406F1C2506B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5A1670D1-A4A4-414B-A880-5EEE1597B712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4603C996-4830-421F-9A42-E9E8F4FE2A18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52CFE892-78EC-4892-A916-3D581432D9F5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20E5B5F5-E9DD-489B-91E2-3143FD0040FD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2DB83ECD-B7DE-4C33-8173-541FCCB29F86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E1E0A69F-714C-4D2D-9E6F-D107C663568B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740A1238-5F91-4D19-A34F-77DF0AAB8D1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0884D29A-0742-46EA-8EA8-F172411CA2BE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949844BB-9B0A-42B8-9CEF-813D527BF885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6DCA966A-5F47-4719-B562-B30B9C7E3BE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6BF1D750-6EDD-452E-9102-3E1E3675A353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F05C4E56-DDE6-4A6E-B7CE-E5A54C9CB9F5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55655E0F-6651-4BD8-BBE4-5CA85099D45A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E08C80AD-2380-450E-9EEB-C945830B8EBB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DD7C8D2D-EDC2-4E15-9009-E26B7FDA8376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3" name="Footer Placeholder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EditPoints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/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 noEditPoints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 noEditPoints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 noEditPoints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 noEditPoints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 noEditPoints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 noEditPoint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 noEditPoints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 noEditPoints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 noEditPoints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 noEditPoints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 noEditPoints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8" name="Footer Placeholder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4" name="Footer Placeholder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 noEditPoint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templates-desig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5936" y="5013176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355976" y="3429000"/>
            <a:ext cx="4788024" cy="252249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ru-RU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Библиографические базы. </a:t>
            </a:r>
          </a:p>
          <a:p>
            <a:pPr algn="ctr"/>
            <a:r>
              <a:rPr lang="ru-RU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Материальная поддержка студентов - исследователей </a:t>
            </a:r>
            <a:endParaRPr lang="en-US" altLang="ko-KR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hlinkClick r:id="rId3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0" y="16778"/>
            <a:ext cx="7308304" cy="1069514"/>
          </a:xfrm>
        </p:spPr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ПГАС (Повышенная государственная академическая стипендия) </a:t>
            </a:r>
            <a:endParaRPr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457200" y="1412776"/>
            <a:ext cx="8229600" cy="1468759"/>
          </a:xfrm>
        </p:spPr>
        <p:txBody>
          <a:bodyPr/>
          <a:lstStyle/>
          <a:p>
            <a:pPr algn="just"/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Студентам, обучающимся по очной форме обучения за счет ассигнований </a:t>
            </a:r>
            <a:r>
              <a:rPr lang="ru-RU" sz="18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        федерального </a:t>
            </a: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бюджета по образовательным программам высшего образования, за особые достижения в какой-либо одной или нескольких следующих областях </a:t>
            </a:r>
            <a:r>
              <a:rPr lang="ru-RU" sz="18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   (</a:t>
            </a: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видах) деятельности:</a:t>
            </a:r>
            <a:endParaRPr sz="1800" dirty="0"/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idx="10"/>
          </p:nvPr>
        </p:nvSpPr>
        <p:spPr>
          <a:xfrm>
            <a:off x="467544" y="2924944"/>
            <a:ext cx="8229600" cy="2952328"/>
          </a:xfrm>
        </p:spPr>
        <p:txBody>
          <a:bodyPr/>
          <a:lstStyle/>
          <a:p>
            <a:pPr marL="285750" marR="0" indent="-28575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1800" b="0" i="0" u="none" strike="noStrike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учебной,</a:t>
            </a:r>
          </a:p>
          <a:p>
            <a:pPr marL="285750" marR="0" indent="-28575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1800" b="0" i="0" u="none" strike="noStrike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научно-исследовательской,</a:t>
            </a:r>
          </a:p>
          <a:p>
            <a:pPr marL="285750" marR="0" indent="-28575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1800" b="0" i="0" u="none" strike="noStrike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общественной,</a:t>
            </a:r>
          </a:p>
          <a:p>
            <a:pPr marL="285750" marR="0" indent="-28575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1800" b="0" i="0" u="none" strike="noStrike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культурно-творческой,</a:t>
            </a:r>
          </a:p>
          <a:p>
            <a:pPr marL="285750" marR="0" indent="-28575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sz="1800" b="0" i="0" u="none" strike="noStrike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спортивной.</a:t>
            </a:r>
            <a:endParaRPr lang="ru-RU" sz="1800" b="0" i="0" u="none" strike="noStrike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endParaRPr lang="ru-RU" sz="1800" b="0" i="0" u="none" strike="noStrike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endParaRPr lang="ru-RU" sz="1800" b="0" i="0" u="none" strike="noStrike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ru-RU" sz="1800" b="0" i="0" u="none" strike="noStrike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Размер 10000 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полнитель контента 3"/>
          <p:cNvSpPr>
            <a:spLocks noGrp="1" noEditPoints="1"/>
          </p:cNvSpPr>
          <p:nvPr>
            <p:ph idx="10"/>
          </p:nvPr>
        </p:nvSpPr>
        <p:spPr>
          <a:xfrm>
            <a:off x="1691680" y="548680"/>
            <a:ext cx="6995120" cy="5155977"/>
          </a:xfrm>
        </p:spPr>
        <p:txBody>
          <a:bodyPr/>
          <a:lstStyle/>
          <a:p>
            <a:pPr marL="0" marR="0" indent="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b="1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Повышенная государственная академическая стипендия </a:t>
            </a:r>
            <a:r>
              <a:rPr lang="ru-RU" sz="1800" b="1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назначается </a:t>
            </a:r>
            <a:r>
              <a:rPr lang="ru-RU" sz="1800" b="1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за достижения студента в учебной деятельности </a:t>
            </a:r>
            <a:r>
              <a:rPr lang="ru-RU" sz="1800" b="1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</a:t>
            </a:r>
            <a:r>
              <a:rPr lang="ru-RU" sz="18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при </a:t>
            </a: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соответствии этой деятельности одному или нескольким из </a:t>
            </a:r>
            <a:r>
              <a:rPr lang="ru-RU" sz="18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следующих </a:t>
            </a: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критериев:</a:t>
            </a:r>
          </a:p>
          <a:p>
            <a:pPr marL="0" marR="0" indent="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а) получение студентом в течение не менее 2-х следующих </a:t>
            </a:r>
            <a:r>
              <a:rPr lang="ru-RU" sz="18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 друг </a:t>
            </a: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за другом промежуточных аттестаций, предшествующих </a:t>
            </a:r>
            <a:r>
              <a:rPr lang="ru-RU" sz="18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  назначению </a:t>
            </a: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повышенной государственной академической </a:t>
            </a:r>
            <a:r>
              <a:rPr lang="ru-RU" sz="18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        стипендии</a:t>
            </a: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только оценок «отлично»;</a:t>
            </a:r>
          </a:p>
          <a:p>
            <a:pPr marL="0" marR="0" indent="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б) получение студентом в течение года, предшествующего </a:t>
            </a:r>
            <a:r>
              <a:rPr lang="ru-RU" sz="18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  назначению </a:t>
            </a: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повышенной государственной академической </a:t>
            </a:r>
            <a:r>
              <a:rPr lang="ru-RU" sz="18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        стипендии</a:t>
            </a: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награды (приза) за результаты проектной </a:t>
            </a:r>
            <a:r>
              <a:rPr lang="ru-RU" sz="18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                 деятельности </a:t>
            </a: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и (или) опытно-конструкторской работы;</a:t>
            </a:r>
          </a:p>
          <a:p>
            <a:pPr marL="0" marR="0" indent="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в) признание студента победителем или призером олимпиады, конкурса, соревнования, состязания или иного мероприятия, </a:t>
            </a:r>
            <a:r>
              <a:rPr lang="ru-RU" sz="18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    направленных </a:t>
            </a: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на выявление учебных достижений студентов</a:t>
            </a:r>
            <a:r>
              <a:rPr lang="ru-RU" sz="18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       </a:t>
            </a: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проведенных в течение года, предшествующего назначению </a:t>
            </a:r>
            <a:r>
              <a:rPr lang="ru-RU" sz="18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    повышенной </a:t>
            </a: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государственной академической стипендии.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полнитель контента 3"/>
          <p:cNvSpPr>
            <a:spLocks noGrp="1" noEditPoints="1"/>
          </p:cNvSpPr>
          <p:nvPr>
            <p:ph idx="10"/>
          </p:nvPr>
        </p:nvSpPr>
        <p:spPr>
          <a:xfrm>
            <a:off x="1475656" y="260648"/>
            <a:ext cx="7416824" cy="5904656"/>
          </a:xfrm>
        </p:spPr>
        <p:txBody>
          <a:bodyPr/>
          <a:lstStyle/>
          <a:p>
            <a:pPr marL="0" marR="0" indent="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b="1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Повышенная государственная академическая стипендия </a:t>
            </a:r>
            <a:r>
              <a:rPr lang="ru-RU" sz="1800" b="1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     назначается </a:t>
            </a:r>
            <a:r>
              <a:rPr lang="ru-RU" sz="1800" b="1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за достижения студента в научно-исследовательской </a:t>
            </a:r>
            <a:r>
              <a:rPr lang="ru-RU" sz="1800" b="1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деятельности</a:t>
            </a:r>
            <a:r>
              <a:rPr lang="ru-RU" sz="18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при соответствии этой деятельности одному или </a:t>
            </a:r>
            <a:r>
              <a:rPr lang="ru-RU" sz="18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      нескольким </a:t>
            </a: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из следующих критериев:</a:t>
            </a:r>
          </a:p>
          <a:p>
            <a:pPr marL="0" marR="0" indent="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а) получение студентом в течение года, предшествующего </a:t>
            </a:r>
            <a:r>
              <a:rPr lang="ru-RU" sz="18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         назначению </a:t>
            </a: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повышенной государственной академической стипендии:</a:t>
            </a:r>
          </a:p>
          <a:p>
            <a:pPr marL="0" marR="0" indent="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награды (приза) за результаты научно-исследовательской работы, </a:t>
            </a:r>
            <a:r>
              <a:rPr lang="ru-RU" sz="18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проводимой </a:t>
            </a: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студентом;</a:t>
            </a:r>
          </a:p>
          <a:p>
            <a:pPr marL="0" marR="0" indent="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документа, удостоверяющего исключительное право студента на </a:t>
            </a:r>
            <a:r>
              <a:rPr lang="ru-RU" sz="18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достигнутый </a:t>
            </a: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им научный (научно-методический, научно-технический, научно-творческий) результат интеллектуальной деятельности (патент, свидетельство);</a:t>
            </a:r>
          </a:p>
          <a:p>
            <a:pPr marL="0" marR="0" indent="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гранта на выполнение научно-исследовательской работы;</a:t>
            </a:r>
          </a:p>
          <a:p>
            <a:pPr marL="0" marR="0" indent="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б) наличие у студента публикации в научном (учебно-научном, </a:t>
            </a:r>
            <a:r>
              <a:rPr lang="ru-RU" sz="18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 учебно-методическом</a:t>
            </a: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) международном, всероссийском, </a:t>
            </a:r>
            <a:r>
              <a:rPr lang="ru-RU" sz="18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                   ведомственном </a:t>
            </a: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или региональном издании, в издании федеральной </a:t>
            </a:r>
            <a:r>
              <a:rPr lang="ru-RU" sz="18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  государственной </a:t>
            </a: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образовательной организации высшего образования или иной организации в течение года, предшествующего назначению повышенной государственной академической стипендии.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полнитель контента 3"/>
          <p:cNvSpPr>
            <a:spLocks noGrp="1" noEditPoints="1"/>
          </p:cNvSpPr>
          <p:nvPr>
            <p:ph idx="10"/>
          </p:nvPr>
        </p:nvSpPr>
        <p:spPr>
          <a:xfrm>
            <a:off x="1403648" y="188640"/>
            <a:ext cx="7344816" cy="6408712"/>
          </a:xfrm>
        </p:spPr>
        <p:txBody>
          <a:bodyPr/>
          <a:lstStyle/>
          <a:p>
            <a:pPr marL="0" marR="0" indent="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Повышенная государственная академическая стипендия назначается за достижения студента в общественной деятельности </a:t>
            </a: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соответствии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этой </a:t>
            </a: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 одному или нескольким из следующих критериев:</a:t>
            </a:r>
          </a:p>
          <a:p>
            <a:pPr marL="0" marR="0" indent="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а) систематическое участие студента в течение года, предшествующего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назначению </a:t>
            </a: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повышенной государственной академической стипендии, в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проведении </a:t>
            </a: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(обеспечении проведения) общественно значимой деятельности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института</a:t>
            </a: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подтверждаемое документально;</a:t>
            </a:r>
          </a:p>
          <a:p>
            <a:pPr marL="0" marR="0" indent="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б) систематическое участие студента в течение года, предшествующего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назначению </a:t>
            </a: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повышенной государственной академической стипендии, в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деятельности </a:t>
            </a: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информационному обеспечению общественно значимых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мероприятий</a:t>
            </a: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общественной жизни федеральной государственной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образовательной </a:t>
            </a: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организации высшего образования, подтверждаемое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документально</a:t>
            </a: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0" marR="0" indent="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в) 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систематическое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участие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студента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течение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года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предшествующего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sz="1600" b="0" i="0" u="none" strike="noStrike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назначению</a:t>
            </a:r>
            <a:r>
              <a:rPr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повышенной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государственной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академической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стипендии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, в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</a:t>
            </a:r>
            <a:r>
              <a:rPr sz="1600" b="0" i="0" u="none" strike="noStrike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проведении</a:t>
            </a:r>
            <a:r>
              <a:rPr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обеспечении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проведения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общественно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значимой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деятельности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sz="1600" b="0" i="0" u="none" strike="noStrike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направленной</a:t>
            </a:r>
            <a:r>
              <a:rPr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формирование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 у 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детей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 и 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молодежи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общероссийской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</a:t>
            </a:r>
            <a:r>
              <a:rPr sz="1600" b="0" i="0" u="none" strike="noStrike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гражданской</a:t>
            </a:r>
            <a:r>
              <a:rPr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идентичности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патриотизма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 и 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гражданской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ответственности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</a:t>
            </a:r>
            <a:r>
              <a:rPr sz="1600" b="0" i="0" u="none" strike="noStrike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культуры</a:t>
            </a:r>
            <a:r>
              <a:rPr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межнационального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межэтнического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) и 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межконфессионального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</a:t>
            </a:r>
            <a:r>
              <a:rPr sz="1600" b="0" i="0" u="none" strike="noStrike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общения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организуемой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субъектами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осуществляющими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деятельность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 в 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сфере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молодежной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политики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подтверждаемое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документально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.  </a:t>
            </a:r>
            <a:endParaRPr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полнитель контента 3"/>
          <p:cNvSpPr>
            <a:spLocks noGrp="1" noEditPoints="1"/>
          </p:cNvSpPr>
          <p:nvPr>
            <p:ph idx="10"/>
          </p:nvPr>
        </p:nvSpPr>
        <p:spPr>
          <a:xfrm>
            <a:off x="1475656" y="404664"/>
            <a:ext cx="7344816" cy="5616624"/>
          </a:xfrm>
        </p:spPr>
        <p:txBody>
          <a:bodyPr/>
          <a:lstStyle/>
          <a:p>
            <a:pPr marL="0" marR="0" indent="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Повышенная государственная академическая стипендия назначается за достижения студента в культурно-творческой деятельности</a:t>
            </a: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при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         соответствии </a:t>
            </a: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этой деятельности одному или нескольким из следующих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      критериев</a:t>
            </a: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:</a:t>
            </a:r>
          </a:p>
          <a:p>
            <a:pPr marL="0" marR="0" indent="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а) получение студентом в течение года, предшествующего назначению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 повышенной </a:t>
            </a: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государственной академической стипендии, награды (приза) за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результаты </a:t>
            </a: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культурно-творческой деятельности, осуществленной им в рамках деятельности, проводимой федеральной государственной образовательной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 организацией </a:t>
            </a: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высшего образования или иной организацией, в том числе в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 рамках </a:t>
            </a: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конкурса, смотра и иного аналогичного международного,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                 всероссийского</a:t>
            </a: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ведомственного, регионального мероприятия,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                     подтверждаемое </a:t>
            </a: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документально;</a:t>
            </a:r>
          </a:p>
          <a:p>
            <a:pPr marL="0" marR="0" indent="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б) публичное представление студентом в течение года, предшествующего назначению повышенной государственной академической стипендии,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         созданного </a:t>
            </a: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им произведения литературы или искусства (литературного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        произведения</a:t>
            </a: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драматического, музыкально-драматического произведения,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сценарного </a:t>
            </a: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произведения и т.д.), подтверждаемое документально;</a:t>
            </a:r>
          </a:p>
          <a:p>
            <a:pPr marL="0" marR="0" indent="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в) систематическое участие студента в течение года, предшествующего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назначению </a:t>
            </a: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повышенной государственной академической стипендии, в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      проведении </a:t>
            </a: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(обеспечении проведения) публичной культурно-творческой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    деятельности </a:t>
            </a: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воспитательного, пропагандистского характера и иной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           общественно </a:t>
            </a: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значимой публичной культурно-творческой деятельности,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       подтверждаемое </a:t>
            </a: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документально.</a:t>
            </a:r>
            <a:endParaRPr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полнитель контента 3"/>
          <p:cNvSpPr>
            <a:spLocks noGrp="1" noEditPoints="1"/>
          </p:cNvSpPr>
          <p:nvPr>
            <p:ph idx="10"/>
          </p:nvPr>
        </p:nvSpPr>
        <p:spPr>
          <a:xfrm>
            <a:off x="1475656" y="476672"/>
            <a:ext cx="7416824" cy="5688632"/>
          </a:xfrm>
        </p:spPr>
        <p:txBody>
          <a:bodyPr/>
          <a:lstStyle/>
          <a:p>
            <a:pPr marL="0" marR="0" indent="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b="1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Повышенная государственная академическая стипендия </a:t>
            </a:r>
            <a:r>
              <a:rPr lang="ru-RU" sz="1800" b="1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назначается </a:t>
            </a:r>
            <a:r>
              <a:rPr lang="ru-RU" sz="1800" b="1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 достижения студента в спортивной деятельности</a:t>
            </a: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при </a:t>
            </a: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соответствии этой деятельности одному или нескольким из </a:t>
            </a:r>
            <a:r>
              <a:rPr lang="ru-RU" sz="18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следующих </a:t>
            </a: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критериев:</a:t>
            </a:r>
          </a:p>
          <a:p>
            <a:pPr marL="0" marR="0" indent="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а) получение студентом в течение года, предшествующего </a:t>
            </a:r>
            <a:r>
              <a:rPr lang="ru-RU" sz="18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назначению </a:t>
            </a: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повышенной государственной академической стипендии, награды (приза) за результаты спортивной деятельности, </a:t>
            </a:r>
            <a:r>
              <a:rPr lang="ru-RU" sz="18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осуществленной </a:t>
            </a: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им в рамках спортивных международных, </a:t>
            </a:r>
            <a:r>
              <a:rPr lang="ru-RU" sz="18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всероссийских</a:t>
            </a: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ведомственных, региональных мероприятий, </a:t>
            </a:r>
            <a:r>
              <a:rPr lang="ru-RU" sz="18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проводимых </a:t>
            </a: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федеральной государственной образовательной </a:t>
            </a:r>
            <a:r>
              <a:rPr lang="ru-RU" sz="18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организацией </a:t>
            </a: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высшего образования или иной организацией;</a:t>
            </a:r>
          </a:p>
          <a:p>
            <a:pPr marL="0" marR="0" indent="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б) систематическое участие студента в течение года, </a:t>
            </a:r>
            <a:r>
              <a:rPr lang="ru-RU" sz="18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предшествующего </a:t>
            </a: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назначению повышенной государственной </a:t>
            </a:r>
            <a:r>
              <a:rPr lang="ru-RU" sz="18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академической </a:t>
            </a: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стипендии, в спортивных мероприятиях </a:t>
            </a:r>
            <a:r>
              <a:rPr lang="ru-RU" sz="18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воспитательного</a:t>
            </a: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пропагандистского характера и (или) иных </a:t>
            </a:r>
            <a:r>
              <a:rPr lang="ru-RU" sz="18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общественно </a:t>
            </a: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значимых спортивных мероприятиях, подтверждаемое </a:t>
            </a:r>
            <a:r>
              <a:rPr lang="ru-RU" sz="18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документально</a:t>
            </a: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0" marR="0" indent="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в) выполнение нормативов и требований золотого знака отличия </a:t>
            </a:r>
            <a:r>
              <a:rPr lang="ru-RU" sz="18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«</a:t>
            </a: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Всероссийского физкультурно-спортивного комплекса «Готов к труду и обороне» (ГТО) соответствующей возрастной группы на дату </a:t>
            </a:r>
            <a:r>
              <a:rPr lang="ru-RU" sz="18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назначения </a:t>
            </a:r>
            <a:r>
              <a:rPr lang="ru-RU"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повышенной государственной академической стипендии.</a:t>
            </a:r>
            <a:endParaRPr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Социальная стипендия</a:t>
            </a:r>
            <a:endParaRPr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467544" y="1340768"/>
            <a:ext cx="8229600" cy="460648"/>
          </a:xfrm>
        </p:spPr>
        <p:txBody>
          <a:bodyPr/>
          <a:lstStyle/>
          <a:p>
            <a:r>
              <a:rPr lang="ru-RU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Категории</a:t>
            </a:r>
            <a:endParaRPr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idx="10"/>
          </p:nvPr>
        </p:nvSpPr>
        <p:spPr/>
        <p:txBody>
          <a:bodyPr/>
          <a:lstStyle/>
          <a:p>
            <a:pPr marL="0" marR="0" indent="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1) дети-сироты</a:t>
            </a:r>
            <a:r>
              <a:rPr lang="ru-RU" sz="1600" b="0" i="0" u="none" strike="no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и дети, оставшиеся без попечения родителей</a:t>
            </a:r>
            <a:r>
              <a:rPr lang="ru-RU" sz="1600" b="0" i="0" u="none" strike="no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;</a:t>
            </a:r>
          </a:p>
          <a:p>
            <a:pPr marL="0" marR="0" indent="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2) лица из числа детей-сирот и детей, оставшихся без попечения родителей</a:t>
            </a:r>
            <a:r>
              <a:rPr lang="ru-RU" sz="1600" b="0" i="0" u="none" strike="no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;</a:t>
            </a:r>
          </a:p>
          <a:p>
            <a:pPr marL="0" marR="0" indent="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3) лицами, потерявшими в период обучения обоих родителей или единственного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 родителя</a:t>
            </a: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;</a:t>
            </a:r>
          </a:p>
          <a:p>
            <a:pPr marL="0" marR="0" indent="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4) дети-инвалиды, инвалиды I и II групп, инвалиды с детства;</a:t>
            </a:r>
          </a:p>
          <a:p>
            <a:pPr marL="0" marR="0" indent="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5) лица, подвергшиеся воздействию радиации вследствие катастрофы на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              Чернобыльской </a:t>
            </a: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АЭС и иных радиационных катастроф, вследствие ядерных испытаний на Семипалатинском полигоне;</a:t>
            </a:r>
          </a:p>
          <a:p>
            <a:pPr marL="0" marR="0" indent="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6) инвалиды вследствие военной травмы или заболевания, полученных в период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 прохождения </a:t>
            </a: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военной службы;</a:t>
            </a:r>
          </a:p>
          <a:p>
            <a:pPr marL="0" marR="0" indent="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7) ветераны боевых действий;</a:t>
            </a:r>
          </a:p>
          <a:p>
            <a:pPr marL="0" marR="0" indent="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8) лица, получившие государственную социальную помощь;</a:t>
            </a:r>
          </a:p>
          <a:p>
            <a:pPr marL="0" marR="0" indent="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9) лица из числа граждан, проходивших в течение не менее трех лет военную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        службу </a:t>
            </a: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по контракту на воинских должностях</a:t>
            </a:r>
            <a:endParaRPr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467544" y="1340768"/>
            <a:ext cx="8229600" cy="2476871"/>
          </a:xfrm>
        </p:spPr>
        <p:txBody>
          <a:bodyPr/>
          <a:lstStyle/>
          <a:p>
            <a:pPr marL="0" marR="0" indent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1800" b="1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Повышенная</a:t>
            </a:r>
            <a:r>
              <a:rPr sz="1800" b="1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sz="1800" b="1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государственная</a:t>
            </a:r>
            <a:r>
              <a:rPr sz="1800" b="1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sz="1800" b="1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социальная</a:t>
            </a:r>
            <a:r>
              <a:rPr sz="1800" b="1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sz="1800" b="1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стипендия</a:t>
            </a:r>
            <a:endParaRPr sz="1600" b="1" i="0" u="none" strike="noStrike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0" i="0" u="none" strike="noStrike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Назначается той же категории лиц 1-го и 2-го курсов, 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имеющим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оценки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успеваемости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</a:t>
            </a:r>
            <a:r>
              <a:rPr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отлично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», 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либо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«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хорошо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 и «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отлично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», 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либо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«</a:t>
            </a:r>
            <a:r>
              <a:rPr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хорошо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</a:t>
            </a: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Размер 3000 и 8000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Перечень приоритетных направлений </a:t>
            </a:r>
            <a:endParaRPr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idx="10"/>
          </p:nvPr>
        </p:nvSpPr>
        <p:spPr/>
        <p:txBody>
          <a:bodyPr/>
          <a:lstStyle/>
          <a:p>
            <a:pPr algn="just"/>
            <a:r>
              <a:rPr sz="1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01.03.04</a:t>
            </a:r>
            <a:r>
              <a:rPr lang="ru-RU" sz="1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Прикладная математика</a:t>
            </a:r>
          </a:p>
          <a:p>
            <a:pPr algn="just"/>
            <a:r>
              <a:rPr sz="1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09.03.01</a:t>
            </a:r>
            <a:r>
              <a:rPr lang="ru-RU" sz="1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Информатика и вычислительная техника</a:t>
            </a:r>
            <a:endParaRPr lang="ru-RU" sz="180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09.03.02 Информационные системы и технологии</a:t>
            </a:r>
          </a:p>
          <a:p>
            <a:pPr algn="just"/>
            <a:r>
              <a:rPr lang="ru-RU" sz="1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10.03.01 Информационная безопасность</a:t>
            </a:r>
          </a:p>
          <a:p>
            <a:pPr algn="just"/>
            <a:r>
              <a:rPr lang="ru-RU" sz="1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11.03.01 Радиотехника</a:t>
            </a:r>
          </a:p>
          <a:p>
            <a:pPr algn="just"/>
            <a:r>
              <a:rPr lang="ru-RU" sz="1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11.03.04 Электроника и наноэлектроника</a:t>
            </a:r>
            <a:endParaRPr lang="ru-RU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Стипендии Правительства РФ</a:t>
            </a:r>
            <a:endParaRPr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Критерии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отбора для приоритетных направлений</a:t>
            </a:r>
            <a:endParaRPr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idx="10"/>
          </p:nvPr>
        </p:nvSpPr>
        <p:spPr/>
        <p:txBody>
          <a:bodyPr/>
          <a:lstStyle/>
          <a:p>
            <a:pPr algn="just"/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Получение не менее 50 % оценок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отлично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при отсутствии оценок 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удовлетворительно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Достижение в течение 2-х лет следующих результатов: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получение награды за научно-исследовательскую работу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получение патента, свидетельства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 получение гранта на выполнение научно-исследовательской работы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г) признание победителем или призером олимпиад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Достижение в течение года следующих результатов: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наличие публикаций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публичное участие в семинарах, конференциях и т.д.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dirty="0" smtClean="0"/>
              <a:t> </a:t>
            </a:r>
            <a:r>
              <a:rPr lang="ru-RU" altLang="ko-KR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РИНЦ</a:t>
            </a:r>
            <a:endParaRPr lang="ko-KR" alt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r>
              <a:rPr lang="ru-RU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 РИНЦ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6"/>
          <p:cNvSpPr>
            <a:spLocks noGrp="1" noEditPoints="1"/>
          </p:cNvSpPr>
          <p:nvPr>
            <p:ph idx="10"/>
          </p:nvPr>
        </p:nvSpPr>
        <p:spPr>
          <a:xfrm>
            <a:off x="395536" y="2204864"/>
            <a:ext cx="8496944" cy="1512168"/>
          </a:xfrm>
        </p:spPr>
        <p:txBody>
          <a:bodyPr/>
          <a:lstStyle/>
          <a:p>
            <a:pPr marR="0" algn="just">
              <a:lnSpc>
                <a:spcPct val="100000"/>
              </a:lnSpc>
              <a:spcBef>
                <a:spcPts val="0"/>
              </a:spcBef>
            </a:pPr>
            <a:r>
              <a:rPr lang="ru-RU" altLang="ko-KR" sz="2000" dirty="0">
                <a:latin typeface="Times New Roman" pitchFamily="18" charset="0"/>
                <a:cs typeface="Times New Roman" pitchFamily="18" charset="0"/>
              </a:rPr>
              <a:t>Платформа служит для быстрого поиска необходимых сведений по актуальным исследовательским направлениям, позволяет оценивать производительность труда ученых, научных сообществ, уровень значимости издательств.</a:t>
            </a:r>
            <a:r>
              <a:rPr lang="ru-RU" altLang="ko-KR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R="0" algn="just">
              <a:lnSpc>
                <a:spcPct val="100000"/>
              </a:lnSpc>
              <a:spcBef>
                <a:spcPts val="0"/>
              </a:spcBef>
            </a:pPr>
            <a:endParaRPr lang="ru-RU" altLang="ko-K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со скругленными углами 7"/>
          <p:cNvSpPr/>
          <p:nvPr/>
        </p:nvSpPr>
        <p:spPr>
          <a:xfrm rot="5400000">
            <a:off x="-155990" y="4816785"/>
            <a:ext cx="2691833" cy="631739"/>
          </a:xfrm>
          <a:prstGeom prst="roundRect">
            <a:avLst/>
          </a:prstGeom>
          <a:solidFill>
            <a:srgbClr val="8CB5D9">
              <a:alpha val="70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Текст. поле 8"/>
          <p:cNvSpPr txBox="1"/>
          <p:nvPr/>
        </p:nvSpPr>
        <p:spPr>
          <a:xfrm rot="16200000">
            <a:off x="127705" y="4936830"/>
            <a:ext cx="2124444" cy="391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 РИНЦ</a:t>
            </a:r>
            <a:endParaRPr lang="en-US" sz="200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со скругленными углами 7"/>
          <p:cNvSpPr/>
          <p:nvPr/>
        </p:nvSpPr>
        <p:spPr>
          <a:xfrm>
            <a:off x="1979712" y="3789040"/>
            <a:ext cx="6192688" cy="631739"/>
          </a:xfrm>
          <a:prstGeom prst="roundRect">
            <a:avLst/>
          </a:prstGeom>
          <a:solidFill>
            <a:srgbClr val="8CB5D9">
              <a:alpha val="70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Текст. поле 11"/>
          <p:cNvSpPr txBox="1"/>
          <p:nvPr/>
        </p:nvSpPr>
        <p:spPr>
          <a:xfrm>
            <a:off x="2123728" y="3861048"/>
            <a:ext cx="5904750" cy="519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0" i="0" u="none" strike="noStrike" dirty="0" err="1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Анализ</a:t>
            </a:r>
            <a:r>
              <a:rPr lang="en-US" sz="1400" b="0" i="0" u="none" strike="noStrike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и </a:t>
            </a:r>
            <a:r>
              <a:rPr lang="en-US" sz="1400" b="0" i="0" u="none" strike="noStrike" dirty="0" err="1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реальная</a:t>
            </a:r>
            <a:r>
              <a:rPr lang="en-US" sz="1400" b="0" i="0" u="none" strike="noStrike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400" b="0" i="0" u="none" strike="noStrike" dirty="0" err="1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оценка</a:t>
            </a:r>
            <a:r>
              <a:rPr lang="en-US" sz="1400" b="0" i="0" u="none" strike="noStrike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400" b="0" i="0" u="none" strike="noStrike" dirty="0" err="1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цитируемости</a:t>
            </a:r>
            <a:r>
              <a:rPr lang="en-US" sz="1400" b="0" i="0" u="none" strike="noStrike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400" b="0" i="0" u="none" strike="noStrike" dirty="0" err="1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отечественных</a:t>
            </a:r>
            <a:r>
              <a:rPr lang="en-US" sz="1400" b="0" i="0" u="none" strike="noStrike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400" b="0" i="0" u="none" strike="noStrike" dirty="0" err="1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ученых</a:t>
            </a:r>
            <a:r>
              <a:rPr lang="en-US" sz="1400" b="0" i="0" u="none" strike="noStrike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sz="1400" b="0" i="0" u="none" strike="noStrike" dirty="0" err="1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научных</a:t>
            </a:r>
            <a:r>
              <a:rPr lang="en-US" sz="1400" b="0" i="0" u="none" strike="noStrike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400" b="0" i="0" u="none" strike="noStrike" dirty="0" err="1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сотрудников</a:t>
            </a:r>
            <a:r>
              <a:rPr lang="en-US" sz="1400" b="0" i="0" u="none" strike="noStrike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sz="1400" b="0" i="0" u="none" strike="noStrike" dirty="0" err="1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профессоров</a:t>
            </a:r>
            <a:r>
              <a:rPr lang="en-US" sz="1400" b="0" i="0" u="none" strike="noStrike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со скругленными углами 7"/>
          <p:cNvSpPr/>
          <p:nvPr/>
        </p:nvSpPr>
        <p:spPr>
          <a:xfrm>
            <a:off x="1979712" y="4684872"/>
            <a:ext cx="6192688" cy="631739"/>
          </a:xfrm>
          <a:prstGeom prst="roundRect">
            <a:avLst/>
          </a:prstGeom>
          <a:solidFill>
            <a:srgbClr val="8CB5D9">
              <a:alpha val="70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Прямоугольник со скругленными углами 7"/>
          <p:cNvSpPr/>
          <p:nvPr/>
        </p:nvSpPr>
        <p:spPr>
          <a:xfrm>
            <a:off x="1979712" y="5589240"/>
            <a:ext cx="6192688" cy="824833"/>
          </a:xfrm>
          <a:prstGeom prst="roundRect">
            <a:avLst/>
          </a:prstGeom>
          <a:solidFill>
            <a:srgbClr val="8CB5D9">
              <a:alpha val="70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Текст. поле 14"/>
          <p:cNvSpPr txBox="1"/>
          <p:nvPr/>
        </p:nvSpPr>
        <p:spPr>
          <a:xfrm>
            <a:off x="2123633" y="4741011"/>
            <a:ext cx="59048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Создание авторитетной независимой базы данных, единого полного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перечня </a:t>
            </a: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научных трудов со всей страны.</a:t>
            </a:r>
          </a:p>
        </p:txBody>
      </p:sp>
      <p:sp>
        <p:nvSpPr>
          <p:cNvPr id="16" name="Текст. поле 15"/>
          <p:cNvSpPr txBox="1"/>
          <p:nvPr/>
        </p:nvSpPr>
        <p:spPr>
          <a:xfrm>
            <a:off x="2123823" y="5661248"/>
            <a:ext cx="59047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Формирование многофункциональной системы поиска, навигационной      системы по вышедшим публикациям, печатным материалам,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специализированным журналам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ед. линия 1 17"/>
          <p:cNvCxnSpPr/>
          <p:nvPr/>
        </p:nvCxnSpPr>
        <p:spPr>
          <a:xfrm flipV="1">
            <a:off x="1566486" y="4149080"/>
            <a:ext cx="341218" cy="85874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. линия 1 19"/>
          <p:cNvCxnSpPr/>
          <p:nvPr/>
        </p:nvCxnSpPr>
        <p:spPr>
          <a:xfrm>
            <a:off x="1566486" y="4995486"/>
            <a:ext cx="341218" cy="100617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. линия 1 20"/>
          <p:cNvCxnSpPr/>
          <p:nvPr/>
        </p:nvCxnSpPr>
        <p:spPr>
          <a:xfrm flipV="1">
            <a:off x="1567543" y="5013176"/>
            <a:ext cx="340161" cy="1291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Стипендия Президента РФ</a:t>
            </a:r>
            <a:endParaRPr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Критерии отбора для приоритетных направлений</a:t>
            </a:r>
          </a:p>
          <a:p>
            <a:endParaRPr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idx="10"/>
          </p:nvPr>
        </p:nvSpPr>
        <p:spPr>
          <a:xfrm>
            <a:off x="467544" y="1988840"/>
            <a:ext cx="8229600" cy="4248472"/>
          </a:xfrm>
        </p:spPr>
        <p:txBody>
          <a:bodyPr/>
          <a:lstStyle/>
          <a:p>
            <a:pPr algn="just"/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Получение не менее 50 % оценок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отлично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при отсутствии оценок 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удовлетворительно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Достижение в течение 2-х лет следующих результатов: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получение награды за научно-исследовательскую работу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получение патента, свидетельства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 получение гранта на выполнение научно-исследовательской работы, в том 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числе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содержащую информацию ограниченного доступа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г) признание победителем или призером международных и всероссийских 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олимпиад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Достижение в течение года следующих результатов: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наличие публикаций, которые могут содержать информацию ограниченного доступа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публичное участие в семинарах, конференциях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179512" y="1412776"/>
            <a:ext cx="8640960" cy="4608512"/>
          </a:xfrm>
        </p:spPr>
        <p:txBody>
          <a:bodyPr/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Участниками конкурса для назначения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стипендий Правительства и Президента РФ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являются лица, обучающиеся по образовательным программам высшего        образования и  по программам приоритетных направлений подготовки.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Размер стипендии Правительства РФ  на 2022-2023 для студентов – 1440 р., для               аспирантов – 3600 р.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Размер стипендии Правительства РФ по приоритетным направлениям для               студентов -    5000 р., для аспирантов – 10000 р.</a:t>
            </a:r>
          </a:p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Размер стипендии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Президента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РФ  на 2022-2023 для студентов 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2200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р.,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           аспирантов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4500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р.</a:t>
            </a:r>
          </a:p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Размер стипендии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Президента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РФ по приоритетным направлениям для студентов -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7000 р.,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для аспирантов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14000 р.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75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Достоинства РИНЦ</a:t>
            </a:r>
            <a:endParaRPr sz="400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со скругленными углами 4"/>
          <p:cNvSpPr/>
          <p:nvPr/>
        </p:nvSpPr>
        <p:spPr>
          <a:xfrm>
            <a:off x="457200" y="1384448"/>
            <a:ext cx="3404897" cy="964432"/>
          </a:xfrm>
          <a:prstGeom prst="roundRect">
            <a:avLst/>
          </a:prstGeom>
          <a:solidFill>
            <a:srgbClr val="006600">
              <a:alpha val="30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Прямоугольник со скругленными углами 4"/>
          <p:cNvSpPr/>
          <p:nvPr/>
        </p:nvSpPr>
        <p:spPr>
          <a:xfrm>
            <a:off x="4893094" y="2187539"/>
            <a:ext cx="3404897" cy="916071"/>
          </a:xfrm>
          <a:prstGeom prst="roundRect">
            <a:avLst/>
          </a:prstGeom>
          <a:solidFill>
            <a:srgbClr val="006600">
              <a:alpha val="30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Прямоугольник со скругленными углами 4"/>
          <p:cNvSpPr/>
          <p:nvPr/>
        </p:nvSpPr>
        <p:spPr>
          <a:xfrm>
            <a:off x="467544" y="3284985"/>
            <a:ext cx="3404897" cy="936104"/>
          </a:xfrm>
          <a:prstGeom prst="roundRect">
            <a:avLst/>
          </a:prstGeom>
          <a:solidFill>
            <a:srgbClr val="006600">
              <a:alpha val="30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со скругленными углами 4"/>
          <p:cNvSpPr/>
          <p:nvPr/>
        </p:nvSpPr>
        <p:spPr>
          <a:xfrm>
            <a:off x="4893094" y="4221088"/>
            <a:ext cx="3404897" cy="907776"/>
          </a:xfrm>
          <a:prstGeom prst="roundRect">
            <a:avLst/>
          </a:prstGeom>
          <a:solidFill>
            <a:srgbClr val="006600">
              <a:alpha val="30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Прямоугольник со скругленными углами 4"/>
          <p:cNvSpPr/>
          <p:nvPr/>
        </p:nvSpPr>
        <p:spPr>
          <a:xfrm>
            <a:off x="457199" y="5013176"/>
            <a:ext cx="3404897" cy="964432"/>
          </a:xfrm>
          <a:prstGeom prst="roundRect">
            <a:avLst/>
          </a:prstGeom>
          <a:solidFill>
            <a:srgbClr val="006600">
              <a:alpha val="30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Прямоугольник со скругленными углами 4"/>
          <p:cNvSpPr/>
          <p:nvPr/>
        </p:nvSpPr>
        <p:spPr>
          <a:xfrm>
            <a:off x="4893094" y="5805264"/>
            <a:ext cx="3404897" cy="907776"/>
          </a:xfrm>
          <a:prstGeom prst="roundRect">
            <a:avLst/>
          </a:prstGeom>
          <a:solidFill>
            <a:srgbClr val="006600">
              <a:alpha val="30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Текст. поле 10"/>
          <p:cNvSpPr txBox="1"/>
          <p:nvPr/>
        </p:nvSpPr>
        <p:spPr>
          <a:xfrm>
            <a:off x="600735" y="1545788"/>
            <a:ext cx="3138516" cy="641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0" i="0" u="none" strike="noStrike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Проведение анализа степени цитируемости авторов.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Текст. поле 11"/>
          <p:cNvSpPr txBox="1"/>
          <p:nvPr/>
        </p:nvSpPr>
        <p:spPr>
          <a:xfrm>
            <a:off x="5006916" y="2204864"/>
            <a:ext cx="3177254" cy="916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0" i="0" u="none" strike="noStrike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Аккумуляция всех научных </a:t>
            </a:r>
            <a:r>
              <a:rPr lang="ru-RU" sz="1800" b="0" i="0" u="none" strike="noStrike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работ </a:t>
            </a:r>
            <a:r>
              <a:rPr lang="ru-RU" sz="1800" b="0" i="0" u="none" strike="noStrike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одной базе с высоким рейтингом.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Текст. поле 12"/>
          <p:cNvSpPr txBox="1"/>
          <p:nvPr/>
        </p:nvSpPr>
        <p:spPr>
          <a:xfrm>
            <a:off x="758085" y="3305018"/>
            <a:ext cx="2823816" cy="916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0" i="0" u="none" strike="noStrike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Возможность управления разными сведениями, </a:t>
            </a:r>
            <a:r>
              <a:rPr lang="ru-RU" sz="1800" b="0" i="0" u="none" strike="noStrike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списками</a:t>
            </a:r>
            <a:r>
              <a:rPr lang="ru-RU" sz="1800" b="0" i="0" u="none" strike="noStrike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подборками.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Текст. поле 13"/>
          <p:cNvSpPr txBox="1"/>
          <p:nvPr/>
        </p:nvSpPr>
        <p:spPr>
          <a:xfrm>
            <a:off x="5006916" y="4212792"/>
            <a:ext cx="3249262" cy="916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0" i="0" u="none" strike="noStrike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Система поиска с множеством функций и навигацией по </a:t>
            </a:r>
            <a:r>
              <a:rPr lang="ru-RU" sz="1800" b="0" i="0" u="none" strike="noStrike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авторам</a:t>
            </a:r>
            <a:r>
              <a:rPr lang="ru-RU" sz="1800" b="0" i="0" u="none" strike="noStrike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статьям, журналам.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Текст. поле 14"/>
          <p:cNvSpPr txBox="1"/>
          <p:nvPr/>
        </p:nvSpPr>
        <p:spPr>
          <a:xfrm>
            <a:off x="539552" y="5026888"/>
            <a:ext cx="3235193" cy="916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0" i="0" u="none" strike="noStrike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Возможность самостоятельно вносить коррективы в </a:t>
            </a:r>
            <a:r>
              <a:rPr lang="ru-RU" sz="1800" b="0" i="0" u="none" strike="noStrike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собственные </a:t>
            </a:r>
            <a:r>
              <a:rPr lang="ru-RU" sz="1800" b="0" i="0" u="none" strike="noStrike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показатели.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Текст. поле 15"/>
          <p:cNvSpPr txBox="1"/>
          <p:nvPr/>
        </p:nvSpPr>
        <p:spPr>
          <a:xfrm>
            <a:off x="5037752" y="5938277"/>
            <a:ext cx="3187589" cy="641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0" i="0" u="none" strike="noStrike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Бесплатный доступ к </a:t>
            </a:r>
            <a:r>
              <a:rPr lang="ru-RU" sz="1800" b="0" i="0" u="none" strike="noStrike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площадке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Выгнутая вверх стрелка 16"/>
          <p:cNvSpPr/>
          <p:nvPr/>
        </p:nvSpPr>
        <p:spPr>
          <a:xfrm>
            <a:off x="4206075" y="1418471"/>
            <a:ext cx="1374037" cy="498361"/>
          </a:xfrm>
          <a:prstGeom prst="curvedDownArrow">
            <a:avLst>
              <a:gd name="adj1" fmla="val 15254"/>
              <a:gd name="adj2" fmla="val 92412"/>
              <a:gd name="adj3" fmla="val 32425"/>
            </a:avLst>
          </a:prstGeom>
          <a:solidFill>
            <a:srgbClr val="006600">
              <a:alpha val="30000"/>
            </a:srgbClr>
          </a:solidFill>
          <a:ln>
            <a:solidFill>
              <a:srgbClr val="006600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Выгнутая вверх стрелка 16"/>
          <p:cNvSpPr/>
          <p:nvPr/>
        </p:nvSpPr>
        <p:spPr>
          <a:xfrm flipH="1">
            <a:off x="3347864" y="2520345"/>
            <a:ext cx="1368016" cy="498361"/>
          </a:xfrm>
          <a:prstGeom prst="curvedDownArrow">
            <a:avLst>
              <a:gd name="adj1" fmla="val 15254"/>
              <a:gd name="adj2" fmla="val 92412"/>
              <a:gd name="adj3" fmla="val 32425"/>
            </a:avLst>
          </a:prstGeom>
          <a:solidFill>
            <a:srgbClr val="006600">
              <a:alpha val="30000"/>
            </a:srgbClr>
          </a:solidFill>
          <a:ln>
            <a:solidFill>
              <a:srgbClr val="006600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Выгнутая вверх стрелка 16"/>
          <p:cNvSpPr/>
          <p:nvPr/>
        </p:nvSpPr>
        <p:spPr>
          <a:xfrm>
            <a:off x="4206075" y="3501008"/>
            <a:ext cx="1374037" cy="498361"/>
          </a:xfrm>
          <a:prstGeom prst="curvedDownArrow">
            <a:avLst>
              <a:gd name="adj1" fmla="val 15254"/>
              <a:gd name="adj2" fmla="val 92412"/>
              <a:gd name="adj3" fmla="val 32425"/>
            </a:avLst>
          </a:prstGeom>
          <a:solidFill>
            <a:srgbClr val="006600">
              <a:alpha val="30000"/>
            </a:srgbClr>
          </a:solidFill>
          <a:ln>
            <a:solidFill>
              <a:srgbClr val="006600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Выгнутая вверх стрелка 16"/>
          <p:cNvSpPr/>
          <p:nvPr/>
        </p:nvSpPr>
        <p:spPr>
          <a:xfrm flipH="1">
            <a:off x="3347864" y="4331548"/>
            <a:ext cx="1368016" cy="498361"/>
          </a:xfrm>
          <a:prstGeom prst="curvedDownArrow">
            <a:avLst>
              <a:gd name="adj1" fmla="val 15254"/>
              <a:gd name="adj2" fmla="val 92412"/>
              <a:gd name="adj3" fmla="val 32425"/>
            </a:avLst>
          </a:prstGeom>
          <a:solidFill>
            <a:srgbClr val="006600">
              <a:alpha val="30000"/>
            </a:srgbClr>
          </a:solidFill>
          <a:ln>
            <a:solidFill>
              <a:srgbClr val="006600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Выгнутая вверх стрелка 16"/>
          <p:cNvSpPr/>
          <p:nvPr/>
        </p:nvSpPr>
        <p:spPr>
          <a:xfrm>
            <a:off x="4206075" y="5246212"/>
            <a:ext cx="1374037" cy="498361"/>
          </a:xfrm>
          <a:prstGeom prst="curvedDownArrow">
            <a:avLst>
              <a:gd name="adj1" fmla="val 15254"/>
              <a:gd name="adj2" fmla="val 92412"/>
              <a:gd name="adj3" fmla="val 32425"/>
            </a:avLst>
          </a:prstGeom>
          <a:solidFill>
            <a:srgbClr val="006600">
              <a:alpha val="30000"/>
            </a:srgbClr>
          </a:solidFill>
          <a:ln>
            <a:solidFill>
              <a:srgbClr val="006600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ВАК</a:t>
            </a:r>
            <a:endParaRPr lang="ko-KR" alt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ontent Placeholder 12"/>
          <p:cNvSpPr>
            <a:spLocks noGrp="1" noEditPoints="1"/>
          </p:cNvSpPr>
          <p:nvPr>
            <p:ph idx="10"/>
          </p:nvPr>
        </p:nvSpPr>
        <p:spPr>
          <a:xfrm>
            <a:off x="1619672" y="980728"/>
            <a:ext cx="7043700" cy="5328592"/>
          </a:xfrm>
        </p:spPr>
        <p:txBody>
          <a:bodyPr/>
          <a:lstStyle/>
          <a:p>
            <a:pPr marL="0" marR="0" indent="45000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Написание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1" i="1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ВАК-</a:t>
            </a:r>
            <a:r>
              <a:rPr lang="en-US" sz="1600" b="1" i="1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статьи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для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рецензируемых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научных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изданий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это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основное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требование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для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соискателей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ученой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степени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невыполнение</a:t>
            </a:r>
            <a:r>
              <a:rPr lang="en-US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</a:t>
            </a:r>
            <a:r>
              <a:rPr lang="en-US" sz="1600" b="0" i="0" u="none" strike="noStrik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которого</a:t>
            </a:r>
            <a:r>
              <a:rPr lang="en-US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чревато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получением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отказа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в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допуске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к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защите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диссертационного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исследования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indent="450000" algn="just">
              <a:lnSpc>
                <a:spcPct val="115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Согласно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требованиям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Высшей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Аттестационной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Комиссии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такие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lang="en-US" sz="1600" b="0" i="0" u="none" strike="noStrik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статьи</a:t>
            </a:r>
            <a:r>
              <a:rPr lang="en-US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публикуются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строго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в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изданиях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из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перечня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ВАК.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Стандартные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</a:t>
            </a:r>
            <a:r>
              <a:rPr lang="en-US" sz="1600" b="0" i="0" u="none" strike="noStrik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правила</a:t>
            </a:r>
            <a:r>
              <a:rPr lang="en-US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оформления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могут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отличаться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все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зависит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специфики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темы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lang="en-US" sz="1600" b="0" i="0" u="none" strike="noStrik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диссертационного</a:t>
            </a:r>
            <a:r>
              <a:rPr lang="en-US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исследования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и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условий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выбранного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журнала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поэтому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перед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отправкой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публикации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автору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статьи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рекомендуется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узнать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все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</a:t>
            </a:r>
            <a:r>
              <a:rPr lang="en-US" sz="1600" b="0" i="0" u="none" strike="noStrik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вышеуказанные</a:t>
            </a:r>
            <a:r>
              <a:rPr lang="en-US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нюансы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Рукописи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ВАК-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статей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представленные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к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</a:t>
            </a:r>
            <a:r>
              <a:rPr lang="en-US" sz="1600" b="0" i="0" u="none" strike="noStrik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публикации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должны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обладать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уникальностью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менее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72%,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быть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</a:t>
            </a:r>
            <a:r>
              <a:rPr lang="en-US" sz="1600" b="0" i="0" u="none" strike="noStrik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оригинальными</a:t>
            </a:r>
            <a:r>
              <a:rPr lang="en-US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содержанию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и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публиковаться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в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других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электронных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/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печатных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изданиях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Рекомендуемая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длина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ВАК-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статьи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составляет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8-10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lang="en-US" sz="1600" b="0" i="0" u="none" strike="noStrik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страниц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Пренебрежение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этим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объемом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допускается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так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как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считается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грубой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ошибкой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Отличительной чертой является связь с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      диссертационным </a:t>
            </a:r>
            <a:r>
              <a:rPr lang="ru-RU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исследованием.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Отличие РИНЦ от ВАК</a:t>
            </a:r>
            <a:endParaRPr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idx="10"/>
          </p:nvPr>
        </p:nvSpPr>
        <p:spPr>
          <a:xfrm>
            <a:off x="1763688" y="980728"/>
            <a:ext cx="6984776" cy="5112568"/>
          </a:xfrm>
        </p:spPr>
        <p:txBody>
          <a:bodyPr/>
          <a:lstStyle/>
          <a:p>
            <a:pPr marL="0" marR="0" indent="45000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отличие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площадками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0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РИНЦ 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база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научного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цитирования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ВАК –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целая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000" b="0" i="0" u="none" strike="noStrike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Публикации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российском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индексе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sz="2000" b="0" i="0" u="none" strike="noStrike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</a:t>
            </a:r>
            <a:r>
              <a:rPr lang="en-US" sz="20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соответствовать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критериям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многом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000" b="0" i="0" u="none" strike="noStrike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задает</a:t>
            </a:r>
            <a:r>
              <a:rPr lang="en-US" sz="20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аттестационная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Именно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ВАК </a:t>
            </a:r>
            <a:r>
              <a:rPr lang="ru-RU" sz="20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2000" b="0" i="0" u="none" strike="noStrike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</a:t>
            </a:r>
            <a:r>
              <a:rPr lang="en-US" sz="20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научности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журналов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en-US" sz="2000" b="0" i="0" u="none" strike="noStrike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</a:t>
            </a:r>
            <a:r>
              <a:rPr lang="en-US" sz="20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нормы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выдвигаемые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</a:t>
            </a:r>
            <a:r>
              <a:rPr lang="ru-RU" sz="20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000" b="0" i="0" u="none" strike="noStrike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научным</a:t>
            </a:r>
            <a:r>
              <a:rPr lang="en-US" sz="20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работам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indent="45000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РИНЦ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обширней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ВАК,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соответственно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шанс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публикацию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издании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индексируемом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РИНЦ, </a:t>
            </a:r>
            <a:r>
              <a:rPr lang="ru-RU" sz="20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b="0" i="0" u="none" strike="noStrike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гораздо</a:t>
            </a:r>
            <a:r>
              <a:rPr lang="en-US" sz="20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выше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indent="45000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Чаще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прохождения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требуется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u="none" strike="noStrike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</a:t>
            </a:r>
            <a:r>
              <a:rPr lang="en-US" sz="20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РИНЦ,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публикации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2000" b="0" i="0" u="none" strike="noStrike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журналах</a:t>
            </a:r>
            <a:r>
              <a:rPr lang="en-US" sz="20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ВАК,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иначе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грант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разработку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r>
              <a:rPr lang="en-US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SCOPUS</a:t>
            </a:r>
            <a:endParaRPr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idx="10"/>
          </p:nvPr>
        </p:nvSpPr>
        <p:spPr>
          <a:xfrm>
            <a:off x="179512" y="2276872"/>
            <a:ext cx="8517632" cy="3600400"/>
          </a:xfrm>
        </p:spPr>
        <p:txBody>
          <a:bodyPr/>
          <a:lstStyle/>
          <a:p>
            <a:pPr marL="0" marR="0" indent="45000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1600" b="1" i="1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Scopus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крупнейшая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авторитетная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база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данных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в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которой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хранятся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рецензируемые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r>
              <a:rPr lang="en-US" sz="1600" b="0" i="0" u="none" strike="noStrik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научные</a:t>
            </a:r>
            <a:r>
              <a:rPr lang="en-US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работы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из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более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чем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23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тысяч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изданий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самым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разным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дисциплинам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Здесь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</a:t>
            </a:r>
            <a:r>
              <a:rPr lang="en-US" sz="1600" b="0" i="0" u="none" strike="noStrik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можно</a:t>
            </a:r>
            <a:r>
              <a:rPr lang="en-US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найти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экспертные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материалы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естественным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и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гуманитарным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наукам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медицине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технике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технологиям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и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многим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другим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направлениям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исследований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База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постоянно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</a:t>
            </a:r>
            <a:r>
              <a:rPr lang="en-US" sz="1600" b="0" i="0" u="none" strike="noStrik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пополняется</a:t>
            </a:r>
            <a:r>
              <a:rPr lang="en-US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новыми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актуальными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публикациями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а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перечень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индексируемых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изданий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</a:t>
            </a:r>
            <a:r>
              <a:rPr lang="en-US" sz="1600" b="0" i="0" u="none" strike="noStrik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регулярно</a:t>
            </a:r>
            <a:r>
              <a:rPr lang="en-US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обновляется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indent="45000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Журналы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проходят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строгий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отбор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и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индексацию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чтобы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соответствовать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высоким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</a:t>
            </a:r>
            <a:r>
              <a:rPr lang="en-US" sz="1600" b="0" i="0" u="none" strike="noStrik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стандартам</a:t>
            </a:r>
            <a:r>
              <a:rPr lang="en-US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качества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и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оставаться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лучшими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информационными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ресурсами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для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ученых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во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r>
              <a:rPr lang="en-US" sz="1600" b="0" i="0" u="none" strike="noStrik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всех</a:t>
            </a:r>
            <a:r>
              <a:rPr lang="en-US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областях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знаний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marL="0" marR="0" indent="45000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Журналам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входящим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в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базу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данных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Скопус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естественно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отдается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предпочтение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так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как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измерение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эффективности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деятельности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ученых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сейчас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тесно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увязано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именно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с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тем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lang="en-US" sz="1600" b="0" i="0" u="none" strike="noStrik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сколько</a:t>
            </a:r>
            <a:r>
              <a:rPr lang="en-US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именно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публикаций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индексируется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в Scopus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или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Web of Science (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альтернативная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ru-RU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r>
              <a:rPr lang="en-US" sz="1600" b="0" i="0" u="none" strike="noStrik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американская</a:t>
            </a:r>
            <a:r>
              <a:rPr lang="en-US" sz="16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база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научного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цитирования</a:t>
            </a:r>
            <a:r>
              <a:rPr lang="en-US"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).</a:t>
            </a:r>
            <a:r>
              <a:rPr lang="en-US" sz="14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Критерии отбора</a:t>
            </a:r>
            <a:r>
              <a:rPr lang="ru-RU"/>
              <a:t> 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457200" y="1556792"/>
            <a:ext cx="8229600" cy="460648"/>
          </a:xfrm>
        </p:spPr>
        <p:txBody>
          <a:bodyPr/>
          <a:lstStyle/>
          <a:p>
            <a:r>
              <a:rPr lang="ru-RU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Минимальные критерии отбора журнала в </a:t>
            </a:r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SCOPUS</a:t>
            </a:r>
            <a:endParaRPr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6300192" y="1787116"/>
            <a:ext cx="2213161" cy="1843608"/>
          </a:xfrm>
          <a:prstGeom prst="hexagon">
            <a:avLst/>
          </a:prstGeom>
          <a:solidFill>
            <a:srgbClr val="8CB5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Шестиугольник 5"/>
          <p:cNvSpPr/>
          <p:nvPr/>
        </p:nvSpPr>
        <p:spPr>
          <a:xfrm>
            <a:off x="4427984" y="2708919"/>
            <a:ext cx="2213161" cy="1843608"/>
          </a:xfrm>
          <a:prstGeom prst="hexagon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Шестиугольник 5"/>
          <p:cNvSpPr/>
          <p:nvPr/>
        </p:nvSpPr>
        <p:spPr>
          <a:xfrm>
            <a:off x="6300192" y="3731332"/>
            <a:ext cx="2213161" cy="1843608"/>
          </a:xfrm>
          <a:prstGeom prst="hexagon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Шестиугольник 5"/>
          <p:cNvSpPr/>
          <p:nvPr/>
        </p:nvSpPr>
        <p:spPr>
          <a:xfrm>
            <a:off x="2555776" y="3645024"/>
            <a:ext cx="2213161" cy="1843608"/>
          </a:xfrm>
          <a:prstGeom prst="hexag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Шестиугольник 5"/>
          <p:cNvSpPr/>
          <p:nvPr/>
        </p:nvSpPr>
        <p:spPr>
          <a:xfrm>
            <a:off x="683567" y="2708919"/>
            <a:ext cx="2213161" cy="1843608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Шестиугольник 5"/>
          <p:cNvSpPr/>
          <p:nvPr/>
        </p:nvSpPr>
        <p:spPr>
          <a:xfrm>
            <a:off x="683568" y="4653136"/>
            <a:ext cx="2213161" cy="1843608"/>
          </a:xfrm>
          <a:prstGeom prst="hexagon">
            <a:avLst/>
          </a:prstGeom>
          <a:solidFill>
            <a:srgbClr val="8CB5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Текст. поле 11"/>
          <p:cNvSpPr txBox="1"/>
          <p:nvPr/>
        </p:nvSpPr>
        <p:spPr>
          <a:xfrm>
            <a:off x="827584" y="3312751"/>
            <a:ext cx="1872208" cy="635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 является рецензируемым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. поле 12"/>
          <p:cNvSpPr txBox="1"/>
          <p:nvPr/>
        </p:nvSpPr>
        <p:spPr>
          <a:xfrm>
            <a:off x="2618240" y="4248855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 издается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регулярно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Текст. поле 13"/>
          <p:cNvSpPr txBox="1"/>
          <p:nvPr/>
        </p:nvSpPr>
        <p:spPr>
          <a:xfrm>
            <a:off x="755576" y="5256967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Информация на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английском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языке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. поле 14"/>
          <p:cNvSpPr txBox="1"/>
          <p:nvPr/>
        </p:nvSpPr>
        <p:spPr>
          <a:xfrm>
            <a:off x="4526453" y="3175591"/>
            <a:ext cx="20162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Литература в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романском            алфавите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Текст. поле 15"/>
          <p:cNvSpPr txBox="1"/>
          <p:nvPr/>
        </p:nvSpPr>
        <p:spPr>
          <a:xfrm>
            <a:off x="6326653" y="2416532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Имеется декларация издательской этики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Текст. поле 16"/>
          <p:cNvSpPr txBox="1"/>
          <p:nvPr/>
        </p:nvSpPr>
        <p:spPr>
          <a:xfrm>
            <a:off x="6555907" y="4248855"/>
            <a:ext cx="1701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Минимум два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года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издания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Шестиугольник 5"/>
          <p:cNvSpPr/>
          <p:nvPr/>
        </p:nvSpPr>
        <p:spPr>
          <a:xfrm>
            <a:off x="4427984" y="4653137"/>
            <a:ext cx="2213161" cy="1843608"/>
          </a:xfrm>
          <a:prstGeom prst="hexagon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Текст. поле 18"/>
          <p:cNvSpPr txBox="1"/>
          <p:nvPr/>
        </p:nvSpPr>
        <p:spPr>
          <a:xfrm>
            <a:off x="4526453" y="5301208"/>
            <a:ext cx="21489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Сайт на английском языке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Стипендии</a:t>
            </a:r>
            <a:endParaRPr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1763687" y="1052736"/>
            <a:ext cx="6923112" cy="659894"/>
          </a:xfrm>
        </p:spPr>
        <p:txBody>
          <a:bodyPr/>
          <a:lstStyle/>
          <a:p>
            <a:pPr algn="just"/>
            <a:r>
              <a:rPr lang="ru-RU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В ЕГУ им. И.А. Бунина устанавливаются следующие виды </a:t>
            </a:r>
            <a:r>
              <a:rPr lang="ru-RU" sz="20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 стипендий </a:t>
            </a:r>
            <a:r>
              <a:rPr lang="ru-RU" sz="20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и материальной поддержки: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idx="10"/>
          </p:nvPr>
        </p:nvSpPr>
        <p:spPr/>
        <p:txBody>
          <a:bodyPr/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200"/>
              </a:spcAft>
            </a:pP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-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государственная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академическая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стипендия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;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200"/>
              </a:spcAft>
            </a:pP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-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государственная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академическая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стипендия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в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повышенном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ru-RU" sz="18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  </a:t>
            </a:r>
            <a:r>
              <a:rPr sz="1800" b="0" i="0" u="none" strike="noStrik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размере</a:t>
            </a:r>
            <a:r>
              <a:rPr sz="18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(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далее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–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повышенная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государственная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академическая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стипендия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);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200"/>
              </a:spcAft>
            </a:pP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-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государственная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социальная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стипендия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;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200"/>
              </a:spcAft>
            </a:pP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-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повышенная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государственная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социальная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стипендия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;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200"/>
              </a:spcAft>
            </a:pP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-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государственная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стипендия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аспирантам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;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200"/>
              </a:spcAft>
            </a:pP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-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стипендии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Президента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Российской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Федерации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и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стипендии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Правительства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Российской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Федерации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;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200"/>
              </a:spcAft>
            </a:pP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-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именные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стипендии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;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200"/>
              </a:spcAft>
            </a:pP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-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стипендии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слушателям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подготовительных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отделений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;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200"/>
              </a:spcAft>
            </a:pP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-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материальная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поддержка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студентов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и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аспирантов</a:t>
            </a:r>
            <a:r>
              <a:rPr sz="16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.</a:t>
            </a:r>
            <a:endParaRPr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107504" y="16778"/>
            <a:ext cx="9036496" cy="1069514"/>
          </a:xfrm>
        </p:spPr>
        <p:txBody>
          <a:bodyPr/>
          <a:lstStyle/>
          <a:p>
            <a:r>
              <a:rPr lang="ru-RU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Государственная академическая стипендия</a:t>
            </a:r>
            <a:endParaRPr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idx="10"/>
          </p:nvPr>
        </p:nvSpPr>
        <p:spPr>
          <a:xfrm>
            <a:off x="179512" y="1556792"/>
            <a:ext cx="8856984" cy="1584176"/>
          </a:xfrm>
        </p:spPr>
        <p:txBody>
          <a:bodyPr/>
          <a:lstStyle/>
          <a:p>
            <a:pPr marL="0" marR="0" indent="450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Обучающийся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,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которому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назначается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государственная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sz="1800" b="0" i="0" u="none" strike="noStrik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академическая</a:t>
            </a:r>
            <a:r>
              <a:rPr lang="ru-RU" sz="18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sz="1800" b="0" i="0" u="none" strike="noStrik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стипендия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,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должен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соответствовать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следующим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требованиям</a:t>
            </a:r>
            <a:r>
              <a:rPr sz="18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:</a:t>
            </a:r>
            <a:endParaRPr lang="ru-RU" sz="1800" b="0" i="0" u="none" strike="noStrike" dirty="0" smtClean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indent="450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18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отсутствие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по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итогам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промежуточной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аттестации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оценки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«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удовлетворительно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»;</a:t>
            </a:r>
          </a:p>
          <a:p>
            <a:pPr marL="0" marR="0" indent="450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-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отсутствие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академической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sz="1800" b="0" i="0" u="none" strike="noStrike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задолженности</a:t>
            </a:r>
            <a:r>
              <a:rPr sz="1800" b="0" i="0" u="none" strike="noStrike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.</a:t>
            </a:r>
          </a:p>
        </p:txBody>
      </p:sp>
      <p:sp>
        <p:nvSpPr>
          <p:cNvPr id="5" name="Прямоугольник с двумя усеченными противолежащими углами 4"/>
          <p:cNvSpPr/>
          <p:nvPr/>
        </p:nvSpPr>
        <p:spPr>
          <a:xfrm>
            <a:off x="3347864" y="3284984"/>
            <a:ext cx="2365137" cy="567728"/>
          </a:xfrm>
          <a:prstGeom prst="snip2DiagRect">
            <a:avLst/>
          </a:prstGeom>
          <a:solidFill>
            <a:schemeClr val="accent3">
              <a:lumMod val="60000"/>
              <a:lumOff val="4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Прямоугольник с двумя усеченными противолежащими углами 4"/>
          <p:cNvSpPr/>
          <p:nvPr/>
        </p:nvSpPr>
        <p:spPr>
          <a:xfrm>
            <a:off x="755576" y="4401108"/>
            <a:ext cx="2448272" cy="1512168"/>
          </a:xfrm>
          <a:prstGeom prst="snip2DiagRect">
            <a:avLst/>
          </a:prstGeom>
          <a:solidFill>
            <a:schemeClr val="accent3">
              <a:lumMod val="60000"/>
              <a:lumOff val="4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Прямоугольник с двумя усеченными противолежащими углами 4"/>
          <p:cNvSpPr/>
          <p:nvPr/>
        </p:nvSpPr>
        <p:spPr>
          <a:xfrm>
            <a:off x="3347865" y="4401108"/>
            <a:ext cx="2448272" cy="1512168"/>
          </a:xfrm>
          <a:prstGeom prst="snip2DiagRect">
            <a:avLst/>
          </a:prstGeom>
          <a:solidFill>
            <a:schemeClr val="accent3">
              <a:lumMod val="60000"/>
              <a:lumOff val="4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с двумя усеченными противолежащими углами 4"/>
          <p:cNvSpPr/>
          <p:nvPr/>
        </p:nvSpPr>
        <p:spPr>
          <a:xfrm>
            <a:off x="5940154" y="4401108"/>
            <a:ext cx="2448272" cy="1512168"/>
          </a:xfrm>
          <a:prstGeom prst="snip2DiagRect">
            <a:avLst/>
          </a:prstGeom>
          <a:solidFill>
            <a:schemeClr val="accent3">
              <a:lumMod val="60000"/>
              <a:lumOff val="4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Текст. поле 8"/>
          <p:cNvSpPr txBox="1"/>
          <p:nvPr/>
        </p:nvSpPr>
        <p:spPr>
          <a:xfrm>
            <a:off x="3499047" y="3356991"/>
            <a:ext cx="2062771" cy="361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Размер</a:t>
            </a:r>
            <a:endParaRPr lang="en-US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Текст. поле 9"/>
          <p:cNvSpPr txBox="1"/>
          <p:nvPr/>
        </p:nvSpPr>
        <p:spPr>
          <a:xfrm>
            <a:off x="827584" y="4509120"/>
            <a:ext cx="2304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2000 р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студенты 1-го курса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(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1-й семестр), а также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студенты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сдавшие на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оценку 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хорошо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Текст. поле 10"/>
          <p:cNvSpPr txBox="1"/>
          <p:nvPr/>
        </p:nvSpPr>
        <p:spPr>
          <a:xfrm>
            <a:off x="3453669" y="4563777"/>
            <a:ext cx="2270459" cy="1068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2500 р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студенты, сдавшие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  оценки 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хорошо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отлично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Текст. поле 11"/>
          <p:cNvSpPr txBox="1"/>
          <p:nvPr/>
        </p:nvSpPr>
        <p:spPr>
          <a:xfrm>
            <a:off x="6029060" y="4563777"/>
            <a:ext cx="2270459" cy="824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3000 р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студенты, сдавшие на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оценку 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отлично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ед. линия 1 12"/>
          <p:cNvCxnSpPr/>
          <p:nvPr/>
        </p:nvCxnSpPr>
        <p:spPr>
          <a:xfrm>
            <a:off x="4489770" y="3897712"/>
            <a:ext cx="10222" cy="395384"/>
          </a:xfrm>
          <a:prstGeom prst="straightConnector1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. линия 1 13"/>
          <p:cNvCxnSpPr/>
          <p:nvPr/>
        </p:nvCxnSpPr>
        <p:spPr>
          <a:xfrm flipH="1">
            <a:off x="2185514" y="3922381"/>
            <a:ext cx="2304256" cy="370715"/>
          </a:xfrm>
          <a:prstGeom prst="straightConnector1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. линия 1 14"/>
          <p:cNvCxnSpPr/>
          <p:nvPr/>
        </p:nvCxnSpPr>
        <p:spPr>
          <a:xfrm>
            <a:off x="4478694" y="3918857"/>
            <a:ext cx="2448272" cy="374239"/>
          </a:xfrm>
          <a:prstGeom prst="straightConnector1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1965</Words>
  <Application>Microsoft Office PowerPoint</Application>
  <PresentationFormat>Экран (4:3)</PresentationFormat>
  <Paragraphs>159</Paragraphs>
  <Slides>21</Slides>
  <Notes>20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Office Theme</vt:lpstr>
      <vt:lpstr>Custom Design</vt:lpstr>
      <vt:lpstr>Презентация PowerPoint</vt:lpstr>
      <vt:lpstr> РИНЦ</vt:lpstr>
      <vt:lpstr>Достоинства РИНЦ</vt:lpstr>
      <vt:lpstr>ВАК</vt:lpstr>
      <vt:lpstr>Отличие РИНЦ от ВАК</vt:lpstr>
      <vt:lpstr>SCOPUS</vt:lpstr>
      <vt:lpstr>Критерии отбора </vt:lpstr>
      <vt:lpstr>Стипендии</vt:lpstr>
      <vt:lpstr>Государственная академическая стипендия</vt:lpstr>
      <vt:lpstr>ПГАС (Повышенная государственная академическая стипендия)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Социальная стипендия</vt:lpstr>
      <vt:lpstr>Презентация PowerPoint</vt:lpstr>
      <vt:lpstr>Перечень приоритетных направлений </vt:lpstr>
      <vt:lpstr>Стипендии Правительства РФ</vt:lpstr>
      <vt:lpstr>Стипендия Президента РФ</vt:lpstr>
      <vt:lpstr>Презентация PowerPoint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User</cp:lastModifiedBy>
  <cp:revision>44</cp:revision>
  <dcterms:created xsi:type="dcterms:W3CDTF">2014-04-01T16:35:38Z</dcterms:created>
  <dcterms:modified xsi:type="dcterms:W3CDTF">2023-03-31T08:40:19Z</dcterms:modified>
</cp:coreProperties>
</file>